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72" r:id="rId5"/>
    <p:sldId id="257" r:id="rId6"/>
    <p:sldId id="263" r:id="rId7"/>
    <p:sldId id="260" r:id="rId8"/>
    <p:sldId id="273" r:id="rId9"/>
    <p:sldId id="261" r:id="rId10"/>
    <p:sldId id="26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82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54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11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818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85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64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142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97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204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134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473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1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94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Deco +</a:t>
            </a:r>
            <a:br>
              <a:rPr lang="en-US" dirty="0" smtClean="0"/>
            </a:br>
            <a:r>
              <a:rPr lang="en-US" dirty="0" smtClean="0"/>
              <a:t>Crowdsourcing Summary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4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 from Survey of Industry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Incentivization</a:t>
            </a:r>
            <a:r>
              <a:rPr lang="en-US" dirty="0" smtClean="0"/>
              <a:t> schemes are primitive: typical per-task or hourly payment</a:t>
            </a:r>
          </a:p>
          <a:p>
            <a:r>
              <a:rPr lang="en-US" dirty="0" smtClean="0"/>
              <a:t>Industry users rarely use toolkits/workflows from academia</a:t>
            </a:r>
          </a:p>
          <a:p>
            <a:pPr lvl="1"/>
            <a:r>
              <a:rPr lang="en-US" dirty="0" smtClean="0"/>
              <a:t>Rarely do workflows have more than one crowd step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51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5921" r="-15921"/>
          <a:stretch>
            <a:fillRect/>
          </a:stretch>
        </p:blipFill>
        <p:spPr>
          <a:xfrm>
            <a:off x="-416306" y="1600200"/>
            <a:ext cx="9560306" cy="5257800"/>
          </a:xfrm>
        </p:spPr>
      </p:pic>
    </p:spTree>
    <p:extLst>
      <p:ext uri="{BB962C8B-B14F-4D97-AF65-F5344CB8AC3E}">
        <p14:creationId xmlns:p14="http://schemas.microsoft.com/office/powerpoint/2010/main" val="179110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5305" r="-5305"/>
          <a:stretch>
            <a:fillRect/>
          </a:stretch>
        </p:blipFill>
        <p:spPr>
          <a:xfrm>
            <a:off x="457200" y="1587748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2720531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Quality Assurance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3700" b="37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1636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with Workflows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31744" b="-31744"/>
          <a:stretch>
            <a:fillRect/>
          </a:stretch>
        </p:blipFill>
        <p:spPr>
          <a:xfrm>
            <a:off x="133386" y="1600199"/>
            <a:ext cx="8756990" cy="4816007"/>
          </a:xfrm>
        </p:spPr>
      </p:pic>
    </p:spTree>
    <p:extLst>
      <p:ext uri="{BB962C8B-B14F-4D97-AF65-F5344CB8AC3E}">
        <p14:creationId xmlns:p14="http://schemas.microsoft.com/office/powerpoint/2010/main" val="1009920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Survey of Marketplaces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5651" b="-56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2500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Complexity of Tasks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8635" b="-186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6103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 Management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5499" b="-54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22890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Redundancy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32" b="6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96140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of Systems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-16781" b="-167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888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of Systems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4192" b="-4192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2416200" y="1417638"/>
            <a:ext cx="128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CrowdDB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2704" y="1415534"/>
            <a:ext cx="128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Deco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422742" y="1417638"/>
            <a:ext cx="128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Qurk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05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Algorithms: Lots more to do!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Task specific factors</a:t>
            </a:r>
          </a:p>
          <a:p>
            <a:pPr lvl="1"/>
            <a:r>
              <a:rPr lang="en-US" dirty="0" smtClean="0"/>
              <a:t>Difficulty and other Interdependencies, e.g. batching</a:t>
            </a:r>
          </a:p>
          <a:p>
            <a:pPr lvl="1"/>
            <a:r>
              <a:rPr lang="en-US" dirty="0" smtClean="0"/>
              <a:t>Interface design and testing</a:t>
            </a:r>
          </a:p>
          <a:p>
            <a:pPr lvl="1"/>
            <a:r>
              <a:rPr lang="en-US" dirty="0" smtClean="0"/>
              <a:t>Training</a:t>
            </a:r>
          </a:p>
          <a:p>
            <a:r>
              <a:rPr lang="en-US" dirty="0" smtClean="0"/>
              <a:t>ML factors</a:t>
            </a:r>
          </a:p>
          <a:p>
            <a:pPr lvl="1"/>
            <a:r>
              <a:rPr lang="en-US" dirty="0" smtClean="0"/>
              <a:t>Prior information from ML algorithms</a:t>
            </a:r>
          </a:p>
          <a:p>
            <a:pPr lvl="1"/>
            <a:r>
              <a:rPr lang="en-US" dirty="0" smtClean="0"/>
              <a:t>Integration with AL techniques</a:t>
            </a:r>
            <a:endParaRPr lang="en-US" dirty="0"/>
          </a:p>
          <a:p>
            <a:r>
              <a:rPr lang="en-US" dirty="0" smtClean="0"/>
              <a:t>Human factors</a:t>
            </a:r>
          </a:p>
          <a:p>
            <a:pPr lvl="1"/>
            <a:r>
              <a:rPr lang="en-US" dirty="0" smtClean="0"/>
              <a:t>Fatigue or experience</a:t>
            </a:r>
          </a:p>
          <a:p>
            <a:pPr lvl="1"/>
            <a:r>
              <a:rPr lang="en-US" dirty="0" smtClean="0"/>
              <a:t>Biases</a:t>
            </a:r>
          </a:p>
          <a:p>
            <a:pPr lvl="1"/>
            <a:r>
              <a:rPr lang="en-US" dirty="0" smtClean="0"/>
              <a:t>Incentives</a:t>
            </a:r>
          </a:p>
          <a:p>
            <a:r>
              <a:rPr lang="en-US" dirty="0" smtClean="0"/>
              <a:t>Marketplace factors</a:t>
            </a:r>
          </a:p>
          <a:p>
            <a:pPr lvl="1"/>
            <a:r>
              <a:rPr lang="en-US" dirty="0" smtClean="0"/>
              <a:t>State of the marketplace</a:t>
            </a:r>
          </a:p>
          <a:p>
            <a:pPr lvl="1"/>
            <a:r>
              <a:rPr lang="en-US" dirty="0" smtClean="0"/>
              <a:t>Type of marketplace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806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Context: Other Work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54553" b="-54553"/>
          <a:stretch>
            <a:fillRect/>
          </a:stretch>
        </p:blipFill>
        <p:spPr>
          <a:xfrm>
            <a:off x="0" y="1600200"/>
            <a:ext cx="9116712" cy="5013840"/>
          </a:xfrm>
        </p:spPr>
      </p:pic>
      <p:sp>
        <p:nvSpPr>
          <p:cNvPr id="6" name="TextBox 5"/>
          <p:cNvSpPr txBox="1"/>
          <p:nvPr/>
        </p:nvSpPr>
        <p:spPr>
          <a:xfrm>
            <a:off x="298834" y="5329503"/>
            <a:ext cx="14941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Incentivizing truthfulness, honesty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763307" y="5329503"/>
            <a:ext cx="14941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EM-based schemes; application specific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84194" y="5329503"/>
            <a:ext cx="16002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Planning, brainstorming, editing, assisting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336859" y="5329503"/>
            <a:ext cx="1600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6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Survey of Industry Users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2080" r="-12080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348639" y="6230286"/>
            <a:ext cx="8155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From: </a:t>
            </a:r>
            <a:r>
              <a:rPr lang="en-US" i="1" dirty="0" err="1" smtClean="0"/>
              <a:t>Crowdsourced</a:t>
            </a:r>
            <a:r>
              <a:rPr lang="en-US" i="1" dirty="0" smtClean="0"/>
              <a:t> Data Management: Industry and Academic Perspectives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46176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 from Survey of Industry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Crowdsourcing is common</a:t>
            </a:r>
          </a:p>
          <a:p>
            <a:r>
              <a:rPr lang="en-US" dirty="0" smtClean="0"/>
              <a:t>Crowdsourcing is large-scale</a:t>
            </a:r>
          </a:p>
          <a:p>
            <a:pPr lvl="1"/>
            <a:r>
              <a:rPr lang="en-US" dirty="0" smtClean="0"/>
              <a:t>100s of employees </a:t>
            </a:r>
          </a:p>
          <a:p>
            <a:pPr lvl="1"/>
            <a:r>
              <a:rPr lang="en-US" dirty="0" smtClean="0"/>
              <a:t>100s of 1000s of tasks / week</a:t>
            </a:r>
          </a:p>
          <a:p>
            <a:pPr lvl="1"/>
            <a:r>
              <a:rPr lang="en-US" dirty="0" smtClean="0"/>
              <a:t>Millions of dollars per year</a:t>
            </a:r>
          </a:p>
          <a:p>
            <a:r>
              <a:rPr lang="en-US" dirty="0" smtClean="0"/>
              <a:t>Most companies host their own platforms</a:t>
            </a:r>
          </a:p>
          <a:p>
            <a:pPr lvl="1"/>
            <a:r>
              <a:rPr lang="en-US" dirty="0" smtClean="0"/>
              <a:t>Why?</a:t>
            </a:r>
          </a:p>
          <a:p>
            <a:r>
              <a:rPr lang="en-US" dirty="0" smtClean="0"/>
              <a:t>Many diverse uses of crowds</a:t>
            </a:r>
          </a:p>
          <a:p>
            <a:pPr lvl="1"/>
            <a:r>
              <a:rPr lang="en-US" dirty="0" smtClean="0"/>
              <a:t>E.g., monitoring news, in-house crowds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02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Insights from Survey of Industry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common applications: guess?</a:t>
            </a:r>
          </a:p>
        </p:txBody>
      </p:sp>
    </p:spTree>
    <p:extLst>
      <p:ext uri="{BB962C8B-B14F-4D97-AF65-F5344CB8AC3E}">
        <p14:creationId xmlns:p14="http://schemas.microsoft.com/office/powerpoint/2010/main" val="100274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Insights from Survey of Industry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Most common applications: classification and entity resolution</a:t>
            </a:r>
          </a:p>
          <a:p>
            <a:r>
              <a:rPr lang="en-US" dirty="0" smtClean="0"/>
              <a:t>Top-3 benefits of crowds: </a:t>
            </a:r>
          </a:p>
          <a:p>
            <a:pPr lvl="1"/>
            <a:r>
              <a:rPr lang="en-US" dirty="0" smtClean="0"/>
              <a:t>flexible scaling, low cost, enabled previously difficult tasks. </a:t>
            </a:r>
          </a:p>
          <a:p>
            <a:pPr lvl="1"/>
            <a:r>
              <a:rPr lang="en-US" dirty="0" smtClean="0"/>
              <a:t>One participant: easier to justify money for crowds than another employee</a:t>
            </a:r>
          </a:p>
          <a:p>
            <a:r>
              <a:rPr lang="en-US" dirty="0" smtClean="0"/>
              <a:t>Quality management is primitive: </a:t>
            </a:r>
          </a:p>
          <a:p>
            <a:pPr lvl="1"/>
            <a:r>
              <a:rPr lang="en-US" dirty="0" smtClean="0"/>
              <a:t>mainly majority vote; </a:t>
            </a:r>
          </a:p>
          <a:p>
            <a:pPr lvl="1"/>
            <a:r>
              <a:rPr lang="en-US" dirty="0" smtClean="0"/>
              <a:t>more than 25% use some form of EM; </a:t>
            </a:r>
          </a:p>
          <a:p>
            <a:pPr lvl="1"/>
            <a:r>
              <a:rPr lang="en-US" dirty="0" smtClean="0"/>
              <a:t>little cost minimization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6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1410</TotalTime>
  <Words>264</Words>
  <Application>Microsoft Macintosh PowerPoint</Application>
  <PresentationFormat>On-screen Show (4:3)</PresentationFormat>
  <Paragraphs>61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Deco + Crowdsourcing Summary</vt:lpstr>
      <vt:lpstr>Comparison of Systems</vt:lpstr>
      <vt:lpstr>Comparison of Systems</vt:lpstr>
      <vt:lpstr>Algorithms: Lots more to do!</vt:lpstr>
      <vt:lpstr>Context: Other Work</vt:lpstr>
      <vt:lpstr>Survey of Industry Users</vt:lpstr>
      <vt:lpstr>Insights from Survey of Industry</vt:lpstr>
      <vt:lpstr>Insights from Survey of Industry</vt:lpstr>
      <vt:lpstr>Insights from Survey of Industry</vt:lpstr>
      <vt:lpstr>Insights from Survey of Industry</vt:lpstr>
      <vt:lpstr>Use Cases</vt:lpstr>
      <vt:lpstr>Benefits</vt:lpstr>
      <vt:lpstr>Quality Assurance</vt:lpstr>
      <vt:lpstr>Integration with Workflows</vt:lpstr>
      <vt:lpstr>Survey of Marketplaces</vt:lpstr>
      <vt:lpstr>Complexity of Tasks</vt:lpstr>
      <vt:lpstr>Workflow Management</vt:lpstr>
      <vt:lpstr>Redundancy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Aditya Parameswaran</dc:creator>
  <cp:lastModifiedBy>Parameswaran, Aditya G</cp:lastModifiedBy>
  <cp:revision>40</cp:revision>
  <dcterms:created xsi:type="dcterms:W3CDTF">2015-09-27T15:01:15Z</dcterms:created>
  <dcterms:modified xsi:type="dcterms:W3CDTF">2017-09-25T12:30:23Z</dcterms:modified>
</cp:coreProperties>
</file>

<file path=docProps/thumbnail.jpeg>
</file>